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9" r:id="rId5"/>
    <p:sldId id="281" r:id="rId6"/>
    <p:sldId id="285" r:id="rId7"/>
    <p:sldId id="258" r:id="rId8"/>
    <p:sldId id="266" r:id="rId9"/>
    <p:sldId id="286" r:id="rId10"/>
    <p:sldId id="282" r:id="rId11"/>
    <p:sldId id="270" r:id="rId12"/>
    <p:sldId id="284" r:id="rId13"/>
    <p:sldId id="275" r:id="rId14"/>
    <p:sldId id="287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A1FF"/>
    <a:srgbClr val="A7FF00"/>
    <a:srgbClr val="000644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3E57F5C6-9EE3-4045-8671-15254152808D}"/>
    <pc:docChg chg="undo custSel addSld delSld modSld">
      <pc:chgData name="Thomas Noordeloos" userId="df9f46e9-7760-4f6a-814f-9e8180d7b46a" providerId="ADAL" clId="{3E57F5C6-9EE3-4045-8671-15254152808D}" dt="2022-10-18T11:27:07.709" v="11" actId="1076"/>
      <pc:docMkLst>
        <pc:docMk/>
      </pc:docMkLst>
      <pc:sldChg chg="del">
        <pc:chgData name="Thomas Noordeloos" userId="df9f46e9-7760-4f6a-814f-9e8180d7b46a" providerId="ADAL" clId="{3E57F5C6-9EE3-4045-8671-15254152808D}" dt="2022-10-18T11:26:08.239" v="0" actId="47"/>
        <pc:sldMkLst>
          <pc:docMk/>
          <pc:sldMk cId="1914404811" sldId="256"/>
        </pc:sldMkLst>
      </pc:sldChg>
      <pc:sldChg chg="add del">
        <pc:chgData name="Thomas Noordeloos" userId="df9f46e9-7760-4f6a-814f-9e8180d7b46a" providerId="ADAL" clId="{3E57F5C6-9EE3-4045-8671-15254152808D}" dt="2022-10-18T11:26:38.989" v="8" actId="47"/>
        <pc:sldMkLst>
          <pc:docMk/>
          <pc:sldMk cId="1828350727" sldId="275"/>
        </pc:sldMkLst>
      </pc:sldChg>
      <pc:sldChg chg="del">
        <pc:chgData name="Thomas Noordeloos" userId="df9f46e9-7760-4f6a-814f-9e8180d7b46a" providerId="ADAL" clId="{3E57F5C6-9EE3-4045-8671-15254152808D}" dt="2022-10-18T11:26:13.131" v="1" actId="47"/>
        <pc:sldMkLst>
          <pc:docMk/>
          <pc:sldMk cId="4061400254" sldId="277"/>
        </pc:sldMkLst>
      </pc:sldChg>
      <pc:sldChg chg="del">
        <pc:chgData name="Thomas Noordeloos" userId="df9f46e9-7760-4f6a-814f-9e8180d7b46a" providerId="ADAL" clId="{3E57F5C6-9EE3-4045-8671-15254152808D}" dt="2022-10-18T11:26:14.703" v="2" actId="47"/>
        <pc:sldMkLst>
          <pc:docMk/>
          <pc:sldMk cId="4118769519" sldId="278"/>
        </pc:sldMkLst>
      </pc:sldChg>
      <pc:sldChg chg="del">
        <pc:chgData name="Thomas Noordeloos" userId="df9f46e9-7760-4f6a-814f-9e8180d7b46a" providerId="ADAL" clId="{3E57F5C6-9EE3-4045-8671-15254152808D}" dt="2022-10-18T11:26:22.242" v="6" actId="47"/>
        <pc:sldMkLst>
          <pc:docMk/>
          <pc:sldMk cId="2449287222" sldId="280"/>
        </pc:sldMkLst>
      </pc:sldChg>
      <pc:sldChg chg="delSp modSp mod">
        <pc:chgData name="Thomas Noordeloos" userId="df9f46e9-7760-4f6a-814f-9e8180d7b46a" providerId="ADAL" clId="{3E57F5C6-9EE3-4045-8671-15254152808D}" dt="2022-10-18T11:27:07.709" v="11" actId="1076"/>
        <pc:sldMkLst>
          <pc:docMk/>
          <pc:sldMk cId="4029213663" sldId="287"/>
        </pc:sldMkLst>
        <pc:spChg chg="mod">
          <ac:chgData name="Thomas Noordeloos" userId="df9f46e9-7760-4f6a-814f-9e8180d7b46a" providerId="ADAL" clId="{3E57F5C6-9EE3-4045-8671-15254152808D}" dt="2022-10-18T11:27:07.709" v="11" actId="1076"/>
          <ac:spMkLst>
            <pc:docMk/>
            <pc:sldMk cId="4029213663" sldId="287"/>
            <ac:spMk id="2" creationId="{3B7ED47B-7D7D-4368-AC33-CDF12E09994A}"/>
          </ac:spMkLst>
        </pc:spChg>
        <pc:graphicFrameChg chg="del">
          <ac:chgData name="Thomas Noordeloos" userId="df9f46e9-7760-4f6a-814f-9e8180d7b46a" providerId="ADAL" clId="{3E57F5C6-9EE3-4045-8671-15254152808D}" dt="2022-10-18T11:26:59.208" v="10" actId="478"/>
          <ac:graphicFrameMkLst>
            <pc:docMk/>
            <pc:sldMk cId="4029213663" sldId="287"/>
            <ac:graphicFrameMk id="3" creationId="{EAD3F81C-539E-4F1F-B31A-7A960092FB4A}"/>
          </ac:graphicFrameMkLst>
        </pc:graphicFrameChg>
      </pc:sldChg>
      <pc:sldChg chg="del">
        <pc:chgData name="Thomas Noordeloos" userId="df9f46e9-7760-4f6a-814f-9e8180d7b46a" providerId="ADAL" clId="{3E57F5C6-9EE3-4045-8671-15254152808D}" dt="2022-10-18T11:26:21.029" v="5" actId="47"/>
        <pc:sldMkLst>
          <pc:docMk/>
          <pc:sldMk cId="4061606046" sldId="288"/>
        </pc:sldMkLst>
      </pc:sldChg>
      <pc:sldChg chg="del">
        <pc:chgData name="Thomas Noordeloos" userId="df9f46e9-7760-4f6a-814f-9e8180d7b46a" providerId="ADAL" clId="{3E57F5C6-9EE3-4045-8671-15254152808D}" dt="2022-10-18T11:26:18.320" v="3" actId="47"/>
        <pc:sldMkLst>
          <pc:docMk/>
          <pc:sldMk cId="3803950870" sldId="289"/>
        </pc:sldMkLst>
      </pc:sldChg>
      <pc:sldChg chg="del">
        <pc:chgData name="Thomas Noordeloos" userId="df9f46e9-7760-4f6a-814f-9e8180d7b46a" providerId="ADAL" clId="{3E57F5C6-9EE3-4045-8671-15254152808D}" dt="2022-10-18T11:26:18.889" v="4" actId="47"/>
        <pc:sldMkLst>
          <pc:docMk/>
          <pc:sldMk cId="2368951407" sldId="29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591A0-60A4-4847-AF78-F5902E00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37452B-0951-4A8E-A308-0F1DC67E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5F331-83B5-4EAC-B87D-4CC6AA4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201D60-3EB0-4848-9483-BA0B7A38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82EEA5-DFCC-4140-A4BA-7684F9CE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0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C9D59A-D458-4DDF-94BA-24798633E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415F9B-FAA3-4C44-A97A-1464DEF44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FD2AF-8CB4-45F1-97D8-4297B01B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FB73D-C98E-4D31-8992-B05E3E63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37391-13BE-45E9-AE69-B660F3A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94600-9DAC-4D92-8597-8AB85823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AAB87-9E9D-4848-B01F-B686DFFC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25AA0-CCF7-4BA9-BE63-E4E6D9DD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92A8-FDDC-4370-9B77-0D977AB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0C28A-39F5-413C-AEB2-CCA744B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AB93F-D037-4CCB-8B21-F2F48F4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5F613-CCBA-40B2-B2E2-8537C79A8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8B1D-4D0F-4632-B2CC-189A9504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E51300-EA7D-4A03-B30C-EE3D9765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438FE8-C55B-4E7D-820A-04DB0D9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3F88EC-826B-45A7-BCC1-8FF2569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FDB4A-0726-418D-AC69-D038294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7A7694-8529-4E68-B4C2-04052E31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B180-AFE4-4D00-A208-D87655B5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B310F7-6ED9-4016-BDEF-02F3CDCF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454CAF-1BDC-49F9-9A71-37EC6D11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CB9E7B-CA38-4CF5-B792-B9B9AD1D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7B29A3-3C01-4965-B6F9-6264E15F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B58FCE-5190-4C2C-8297-252D9C3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7D59E-AD22-4185-BBE5-357BA5A1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E239D-5E0C-449F-81DF-D7DBEFCB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99C400-FC30-49B8-BAD9-C9B20D8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94181-7815-4425-9624-A810A60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0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8D205-BD52-4479-8D7B-5B94BF97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B03264-8772-4C87-9873-46A5C5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D3F510-7A1C-4D3A-9ACC-357B3B4F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6BB1-BA56-4F7E-B5AC-FFAD68F2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8D1A-8E36-4D4A-9AFD-A3796AEC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CD43AE-05A6-4D80-8524-F4B0D4692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F1BEB8-B227-4DC2-88BD-9C78497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CBC929-F245-4389-9B94-033123B2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DDE71-26EB-4B01-83B5-AD76F289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891FD-1294-4E40-A4FA-045E3104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C01C26-C661-4F67-B009-34A685856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3F6712-826C-49AC-9801-0CE31E43C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48CC51-7422-46FC-A8DC-0AE2255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7513D-3F4D-4775-8EE5-7110300E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F1DF89-CDC4-4602-8256-373B2C0A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18-10-2022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C4FC54-2EE8-42E5-856A-644D1C9E1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Hebben</a:t>
            </a: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jullie</a:t>
            </a: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methodes</a:t>
            </a: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gekozen</a:t>
            </a: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voor</a:t>
            </a: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US" sz="3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onderzoek</a:t>
            </a: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grpSp>
        <p:nvGrpSpPr>
          <p:cNvPr id="3077" name="Group 7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78" name="Rectangle 77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9" name="Rectangle 7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Betere communicatie nodig om misverstanden over bijzonder beheer te  voorkomen | mrt | AFM">
            <a:extLst>
              <a:ext uri="{FF2B5EF4-FFF2-40B4-BE49-F238E27FC236}">
                <a16:creationId xmlns:a16="http://schemas.microsoft.com/office/drawing/2014/main" id="{B910671A-DFDE-41FE-A381-F97297CF6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2492" y="2015623"/>
            <a:ext cx="5536001" cy="27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15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D4373E-5E0B-4C87-908D-13F61E3BD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Interpretatie</a:t>
            </a: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komt</a:t>
            </a: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pas later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44888109-F74C-43D4-9642-F62B3CCCE99E}"/>
              </a:ext>
            </a:extLst>
          </p:cNvPr>
          <p:cNvSpPr txBox="1">
            <a:spLocks/>
          </p:cNvSpPr>
          <p:nvPr/>
        </p:nvSpPr>
        <p:spPr>
          <a:xfrm>
            <a:off x="1279363" y="2950704"/>
            <a:ext cx="6635080" cy="33930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Eerst analyseren, pas later interpreteren in de vorm van een advies.</a:t>
            </a:r>
          </a:p>
          <a:p>
            <a:r>
              <a:rPr lang="nl-NL"/>
              <a:t>Vb: Meerdere personen geven aan dat de faciliteiten op de sportvelden onvoldoende zijn.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nl-NL"/>
              <a:t>Later in het LA4 advies: Gemeente doet er goed aan om…….. </a:t>
            </a:r>
          </a:p>
        </p:txBody>
      </p:sp>
    </p:spTree>
    <p:extLst>
      <p:ext uri="{BB962C8B-B14F-4D97-AF65-F5344CB8AC3E}">
        <p14:creationId xmlns:p14="http://schemas.microsoft.com/office/powerpoint/2010/main" val="1828350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7ED47B-7D7D-4368-AC33-CDF12E099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9769" y="2766218"/>
            <a:ext cx="3892461" cy="1325563"/>
          </a:xfrm>
        </p:spPr>
        <p:txBody>
          <a:bodyPr>
            <a:normAutofit/>
          </a:bodyPr>
          <a:lstStyle/>
          <a:p>
            <a:r>
              <a:rPr lang="nl-NL" sz="4800" b="1" dirty="0"/>
              <a:t>Aan de slag!</a:t>
            </a:r>
          </a:p>
        </p:txBody>
      </p:sp>
    </p:spTree>
    <p:extLst>
      <p:ext uri="{BB962C8B-B14F-4D97-AF65-F5344CB8AC3E}">
        <p14:creationId xmlns:p14="http://schemas.microsoft.com/office/powerpoint/2010/main" val="402921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7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9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9CB132-DA47-4E55-90BC-1C66EBFF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Topiclijst</a:t>
            </a:r>
          </a:p>
        </p:txBody>
      </p:sp>
      <p:cxnSp>
        <p:nvCxnSpPr>
          <p:cNvPr id="43" name="Straight Connector 11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3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mberscript voor het foutloos uitwerken van uw interviews | AVT">
            <a:extLst>
              <a:ext uri="{FF2B5EF4-FFF2-40B4-BE49-F238E27FC236}">
                <a16:creationId xmlns:a16="http://schemas.microsoft.com/office/drawing/2014/main" id="{55485513-3EBA-4739-B0C6-CB489A0FAE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22" r="18727"/>
          <a:stretch/>
        </p:blipFill>
        <p:spPr bwMode="auto">
          <a:xfrm>
            <a:off x="8282530" y="2983583"/>
            <a:ext cx="3521413" cy="253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kstvak 39">
            <a:extLst>
              <a:ext uri="{FF2B5EF4-FFF2-40B4-BE49-F238E27FC236}">
                <a16:creationId xmlns:a16="http://schemas.microsoft.com/office/drawing/2014/main" id="{5FAE7486-8753-4862-9A3C-A21EF87BB69E}"/>
              </a:ext>
            </a:extLst>
          </p:cNvPr>
          <p:cNvSpPr txBox="1"/>
          <p:nvPr/>
        </p:nvSpPr>
        <p:spPr>
          <a:xfrm>
            <a:off x="914872" y="4476385"/>
            <a:ext cx="65527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2400"/>
              <a:t>Een topiclijst is een lijst met thema’s/onderwerpen die in het interview minimaal ter sprake moeten komen.</a:t>
            </a:r>
          </a:p>
        </p:txBody>
      </p:sp>
      <p:sp>
        <p:nvSpPr>
          <p:cNvPr id="45" name="Tijdelijke aanduiding voor inhoud 2">
            <a:extLst>
              <a:ext uri="{FF2B5EF4-FFF2-40B4-BE49-F238E27FC236}">
                <a16:creationId xmlns:a16="http://schemas.microsoft.com/office/drawing/2014/main" id="{02ECB1DB-02E8-46AF-AE82-A1858A3F42DB}"/>
              </a:ext>
            </a:extLst>
          </p:cNvPr>
          <p:cNvSpPr txBox="1">
            <a:spLocks/>
          </p:cNvSpPr>
          <p:nvPr/>
        </p:nvSpPr>
        <p:spPr>
          <a:xfrm>
            <a:off x="832520" y="3421488"/>
            <a:ext cx="6635080" cy="8309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/>
              <a:t>Wat is een topiclijst?</a:t>
            </a:r>
          </a:p>
          <a:p>
            <a:endParaRPr lang="nl-NL"/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ABA2B895-D6EF-4151-A1BB-902887CD4D9C}"/>
              </a:ext>
            </a:extLst>
          </p:cNvPr>
          <p:cNvSpPr txBox="1"/>
          <p:nvPr/>
        </p:nvSpPr>
        <p:spPr>
          <a:xfrm>
            <a:off x="4265848" y="1631048"/>
            <a:ext cx="3657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err="1">
                <a:solidFill>
                  <a:schemeClr val="bg1"/>
                </a:solidFill>
              </a:rPr>
              <a:t>Kwalitatief</a:t>
            </a:r>
            <a:r>
              <a:rPr lang="en-US" sz="1800" b="1">
                <a:solidFill>
                  <a:schemeClr val="bg1"/>
                </a:solidFill>
              </a:rPr>
              <a:t> </a:t>
            </a:r>
            <a:r>
              <a:rPr lang="en-US" sz="1800" b="1" err="1">
                <a:solidFill>
                  <a:schemeClr val="bg1"/>
                </a:solidFill>
              </a:rPr>
              <a:t>onderzoek</a:t>
            </a:r>
            <a:r>
              <a:rPr lang="en-US" sz="1800" b="1">
                <a:solidFill>
                  <a:schemeClr val="bg1"/>
                </a:solidFill>
              </a:rPr>
              <a:t> - interview</a:t>
            </a:r>
            <a:r>
              <a:rPr lang="en-US" sz="1800" b="1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82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ED8E8-64C5-4ED1-B3F9-B0D176F6C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Waarom analyseren van data?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2C0450-AE0D-45E8-839F-833DF5D218A1}"/>
              </a:ext>
            </a:extLst>
          </p:cNvPr>
          <p:cNvSpPr txBox="1">
            <a:spLocks/>
          </p:cNvSpPr>
          <p:nvPr/>
        </p:nvSpPr>
        <p:spPr>
          <a:xfrm>
            <a:off x="1535828" y="2463301"/>
            <a:ext cx="9520861" cy="27363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Heel veel informatie uit het onderzoek gehaald.</a:t>
            </a:r>
          </a:p>
          <a:p>
            <a:r>
              <a:rPr lang="nl-NL"/>
              <a:t>Structureren om tot inzichten te kunnen komen.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21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89699B-12C7-4C20-AA97-A0E26385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Aanpak interview</a:t>
            </a:r>
            <a:endParaRPr lang="en-US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6F1E16F7-3BB8-4832-ACAB-E36D105ED4CE}"/>
              </a:ext>
            </a:extLst>
          </p:cNvPr>
          <p:cNvSpPr txBox="1">
            <a:spLocks/>
          </p:cNvSpPr>
          <p:nvPr/>
        </p:nvSpPr>
        <p:spPr>
          <a:xfrm>
            <a:off x="5166796" y="1304764"/>
            <a:ext cx="6768752" cy="424847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/>
              <a:t>Verzamel besproken thema`s/items/topics</a:t>
            </a:r>
          </a:p>
          <a:p>
            <a:endParaRPr lang="nl-NL" sz="2400"/>
          </a:p>
          <a:p>
            <a:r>
              <a:rPr lang="nl-NL" sz="2400"/>
              <a:t>Maak een schema met in de kolommen de onderwerpen die in het interview het meest aan bod zijn gekomen</a:t>
            </a:r>
          </a:p>
          <a:p>
            <a:endParaRPr lang="nl-NL" sz="2400"/>
          </a:p>
          <a:p>
            <a:r>
              <a:rPr lang="nl-NL" sz="2400"/>
              <a:t>In de rijen deelnemers</a:t>
            </a:r>
          </a:p>
          <a:p>
            <a:endParaRPr lang="nl-NL" sz="2400"/>
          </a:p>
          <a:p>
            <a:r>
              <a:rPr lang="nl-NL" sz="2400"/>
              <a:t>Onder de deelnemer belangrijke citaten</a:t>
            </a:r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993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C16B0-F7DC-41FF-9BFE-863A95ED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Interview</a:t>
            </a:r>
          </a:p>
        </p:txBody>
      </p:sp>
      <p:sp>
        <p:nvSpPr>
          <p:cNvPr id="51" name="Freeform: Shape 45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47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CA01D28-C6B1-403E-A1CC-EC0D7AAB4947}"/>
              </a:ext>
            </a:extLst>
          </p:cNvPr>
          <p:cNvSpPr txBox="1"/>
          <p:nvPr/>
        </p:nvSpPr>
        <p:spPr>
          <a:xfrm>
            <a:off x="1653363" y="2176272"/>
            <a:ext cx="9367204" cy="40416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/>
              <a:t>Nogmaals beluisteren.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/>
              <a:t>Tip: verdeel de interviews onder de groepsleden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/>
              <a:t>Aantekeningen maken/bekijken.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/>
              <a:t>Belangrijke elementen eruit halen.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/>
              <a:t>Lijkt op samenvatten.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2424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C2062F92-DCC1-41B5-A46A-C28A2D9C8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305132"/>
              </p:ext>
            </p:extLst>
          </p:nvPr>
        </p:nvGraphicFramePr>
        <p:xfrm>
          <a:off x="671120" y="1092200"/>
          <a:ext cx="10026054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794">
                  <a:extLst>
                    <a:ext uri="{9D8B030D-6E8A-4147-A177-3AD203B41FA5}">
                      <a16:colId xmlns:a16="http://schemas.microsoft.com/office/drawing/2014/main" val="1960232727"/>
                    </a:ext>
                  </a:extLst>
                </a:gridCol>
                <a:gridCol w="1182848">
                  <a:extLst>
                    <a:ext uri="{9D8B030D-6E8A-4147-A177-3AD203B41FA5}">
                      <a16:colId xmlns:a16="http://schemas.microsoft.com/office/drawing/2014/main" val="271158849"/>
                    </a:ext>
                  </a:extLst>
                </a:gridCol>
                <a:gridCol w="1406597">
                  <a:extLst>
                    <a:ext uri="{9D8B030D-6E8A-4147-A177-3AD203B41FA5}">
                      <a16:colId xmlns:a16="http://schemas.microsoft.com/office/drawing/2014/main" val="3683784886"/>
                    </a:ext>
                  </a:extLst>
                </a:gridCol>
                <a:gridCol w="1777839">
                  <a:extLst>
                    <a:ext uri="{9D8B030D-6E8A-4147-A177-3AD203B41FA5}">
                      <a16:colId xmlns:a16="http://schemas.microsoft.com/office/drawing/2014/main" val="2432971566"/>
                    </a:ext>
                  </a:extLst>
                </a:gridCol>
                <a:gridCol w="1939461">
                  <a:extLst>
                    <a:ext uri="{9D8B030D-6E8A-4147-A177-3AD203B41FA5}">
                      <a16:colId xmlns:a16="http://schemas.microsoft.com/office/drawing/2014/main" val="2944623068"/>
                    </a:ext>
                  </a:extLst>
                </a:gridCol>
                <a:gridCol w="2343515">
                  <a:extLst>
                    <a:ext uri="{9D8B030D-6E8A-4147-A177-3AD203B41FA5}">
                      <a16:colId xmlns:a16="http://schemas.microsoft.com/office/drawing/2014/main" val="1721230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Persoonskenmerken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Sport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Levensstijl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Sociale cohesie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Sportvelden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790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/>
                        <a:t>Deelnemer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Man</a:t>
                      </a:r>
                    </a:p>
                    <a:p>
                      <a:r>
                        <a:rPr lang="nl-NL" sz="1600"/>
                        <a:t>30 jaar</a:t>
                      </a:r>
                    </a:p>
                    <a:p>
                      <a:r>
                        <a:rPr lang="nl-NL" sz="1600"/>
                        <a:t>3 kinderen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Voetbal</a:t>
                      </a:r>
                    </a:p>
                    <a:p>
                      <a:r>
                        <a:rPr lang="nl-NL" sz="1600"/>
                        <a:t>2x per week</a:t>
                      </a:r>
                    </a:p>
                    <a:p>
                      <a:r>
                        <a:rPr lang="nl-NL" sz="1600"/>
                        <a:t>Belangrijk om vrienden te maken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Gezonde voeding</a:t>
                      </a:r>
                      <a:r>
                        <a:rPr lang="nl-NL" sz="1600" baseline="0"/>
                        <a:t> heel belangrijk</a:t>
                      </a:r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Ken</a:t>
                      </a:r>
                      <a:r>
                        <a:rPr lang="nl-NL" sz="1600" baseline="0"/>
                        <a:t>t veel mensen in de buurt. </a:t>
                      </a:r>
                    </a:p>
                    <a:p>
                      <a:r>
                        <a:rPr lang="nl-NL" sz="1600" baseline="0"/>
                        <a:t>Gaat naar ongeveer 10 buurbijeenkomsten per jaar.</a:t>
                      </a:r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Faciliteiten ontbreken. Geen kantine.</a:t>
                      </a:r>
                      <a:r>
                        <a:rPr lang="nl-NL" sz="1600" baseline="0"/>
                        <a:t> </a:t>
                      </a:r>
                      <a:endParaRPr lang="nl-NL" sz="1600"/>
                    </a:p>
                    <a:p>
                      <a:r>
                        <a:rPr lang="nl-NL" sz="1600"/>
                        <a:t>Zou graag vaker met vrienden gaan ballen. Veld nu vaak niet open.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815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/>
                        <a:t>Citaten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“Ik ga graag voetballen. Hier maak ik vrienden en leer ik</a:t>
                      </a:r>
                      <a:r>
                        <a:rPr lang="nl-NL" sz="1600" baseline="0"/>
                        <a:t> nieuwe mensen kennen.” </a:t>
                      </a:r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“Ik hou</a:t>
                      </a:r>
                      <a:r>
                        <a:rPr lang="nl-NL" sz="1600" baseline="0"/>
                        <a:t> me streng aan het dieet dat ik volg om genoeg binnen te krijgen om goed te kunnen sporten.” </a:t>
                      </a:r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“In</a:t>
                      </a:r>
                      <a:r>
                        <a:rPr lang="nl-NL" sz="1600" baseline="0"/>
                        <a:t> onze wijk worden veel activiteiten georganiseerd. Ik ga er graag heen. We krijgen weinig ondersteuning vanuit de gemeente.”</a:t>
                      </a:r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“Doordat er geen kantine is </a:t>
                      </a:r>
                      <a:r>
                        <a:rPr lang="nl-NL" sz="1600" baseline="0"/>
                        <a:t>gaat iedereen na de wedstrijd gelijk naar huis. Dat is jammer.”</a:t>
                      </a:r>
                      <a:endParaRPr lang="nl-N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877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/>
                        <a:t>Deelnemer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320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/>
                        <a:t>Citaten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15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95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ooraankondiging | Morgen mini-enquête corona, doe mee! - Bouwend Nederland">
            <a:extLst>
              <a:ext uri="{FF2B5EF4-FFF2-40B4-BE49-F238E27FC236}">
                <a16:creationId xmlns:a16="http://schemas.microsoft.com/office/drawing/2014/main" id="{D53192B1-9D7E-4C8A-BC45-C0A05AE87E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" r="8725" b="14773"/>
          <a:stretch/>
        </p:blipFill>
        <p:spPr bwMode="auto">
          <a:xfrm>
            <a:off x="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Rectangle 70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D25860-E01C-411D-AA0A-EB8DE039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Enquête 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0358D7-C3F6-40F6-A0D5-1AF427458607}"/>
              </a:ext>
            </a:extLst>
          </p:cNvPr>
          <p:cNvSpPr txBox="1">
            <a:spLocks/>
          </p:cNvSpPr>
          <p:nvPr/>
        </p:nvSpPr>
        <p:spPr>
          <a:xfrm>
            <a:off x="594109" y="2121763"/>
            <a:ext cx="6620505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Hoe </a:t>
            </a:r>
            <a:r>
              <a:rPr lang="en-US" sz="2400" err="1"/>
              <a:t>maak</a:t>
            </a:r>
            <a:r>
              <a:rPr lang="en-US" sz="2400"/>
              <a:t> je </a:t>
            </a:r>
            <a:r>
              <a:rPr lang="en-US" sz="2400" err="1"/>
              <a:t>een</a:t>
            </a:r>
            <a:r>
              <a:rPr lang="en-US" sz="2400"/>
              <a:t> </a:t>
            </a:r>
            <a:r>
              <a:rPr lang="en-US" sz="2400" err="1"/>
              <a:t>goede</a:t>
            </a:r>
            <a:r>
              <a:rPr lang="en-US" sz="2400"/>
              <a:t> </a:t>
            </a:r>
            <a:r>
              <a:rPr lang="en-US" sz="2400" err="1"/>
              <a:t>enquête</a:t>
            </a:r>
            <a:r>
              <a:rPr lang="en-US" sz="2400"/>
              <a:t>?</a:t>
            </a:r>
          </a:p>
          <a:p>
            <a:endParaRPr lang="en-US" sz="2400"/>
          </a:p>
          <a:p>
            <a:r>
              <a:rPr lang="en-US" sz="2400" err="1"/>
              <a:t>Bekijk</a:t>
            </a:r>
            <a:r>
              <a:rPr lang="en-US" sz="2400"/>
              <a:t> de </a:t>
            </a:r>
            <a:r>
              <a:rPr lang="en-US" sz="2400" err="1"/>
              <a:t>bronnen</a:t>
            </a:r>
            <a:r>
              <a:rPr lang="en-US" sz="2400"/>
              <a:t> in de Wiki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A71DBB8-02C5-40AF-BE77-FE9FF9F7295A}"/>
              </a:ext>
            </a:extLst>
          </p:cNvPr>
          <p:cNvSpPr txBox="1"/>
          <p:nvPr/>
        </p:nvSpPr>
        <p:spPr>
          <a:xfrm>
            <a:off x="4135448" y="387335"/>
            <a:ext cx="3657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err="1"/>
              <a:t>Kwantitatief</a:t>
            </a:r>
            <a:r>
              <a:rPr lang="en-US" sz="1800" b="1"/>
              <a:t> </a:t>
            </a:r>
            <a:r>
              <a:rPr lang="en-US" sz="1800" b="1" err="1"/>
              <a:t>onderzoek</a:t>
            </a:r>
            <a:r>
              <a:rPr lang="en-US" sz="1800" b="1"/>
              <a:t> - </a:t>
            </a:r>
            <a:r>
              <a:rPr lang="en-US" sz="1800" b="1" err="1"/>
              <a:t>enquête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580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E238E-C2D7-4453-A18B-B039DCC2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err="1"/>
              <a:t>Enquête</a:t>
            </a:r>
            <a:endParaRPr lang="en-US" sz="31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Veel vraagtekens op een zwarte achtergrond">
            <a:extLst>
              <a:ext uri="{FF2B5EF4-FFF2-40B4-BE49-F238E27FC236}">
                <a16:creationId xmlns:a16="http://schemas.microsoft.com/office/drawing/2014/main" id="{E0E477B6-84A3-4D45-99DA-994463EBFA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298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A922C75D-09E4-4F35-978C-B37FA62D4FE4}"/>
              </a:ext>
            </a:extLst>
          </p:cNvPr>
          <p:cNvSpPr txBox="1">
            <a:spLocks/>
          </p:cNvSpPr>
          <p:nvPr/>
        </p:nvSpPr>
        <p:spPr>
          <a:xfrm>
            <a:off x="1128442" y="2040131"/>
            <a:ext cx="4881741" cy="31266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/>
              <a:t>Verzamel opgehaalde data.</a:t>
            </a:r>
          </a:p>
          <a:p>
            <a:r>
              <a:rPr lang="nl-NL" sz="2000"/>
              <a:t>Verwerk deze net als een interview in een schema. </a:t>
            </a:r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BB15BF8E-0536-42DD-950E-93BC11885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810740"/>
              </p:ext>
            </p:extLst>
          </p:nvPr>
        </p:nvGraphicFramePr>
        <p:xfrm>
          <a:off x="1380421" y="3365694"/>
          <a:ext cx="4797123" cy="270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436">
                  <a:extLst>
                    <a:ext uri="{9D8B030D-6E8A-4147-A177-3AD203B41FA5}">
                      <a16:colId xmlns:a16="http://schemas.microsoft.com/office/drawing/2014/main" val="1960232727"/>
                    </a:ext>
                  </a:extLst>
                </a:gridCol>
                <a:gridCol w="793461">
                  <a:extLst>
                    <a:ext uri="{9D8B030D-6E8A-4147-A177-3AD203B41FA5}">
                      <a16:colId xmlns:a16="http://schemas.microsoft.com/office/drawing/2014/main" val="271158849"/>
                    </a:ext>
                  </a:extLst>
                </a:gridCol>
                <a:gridCol w="725521">
                  <a:extLst>
                    <a:ext uri="{9D8B030D-6E8A-4147-A177-3AD203B41FA5}">
                      <a16:colId xmlns:a16="http://schemas.microsoft.com/office/drawing/2014/main" val="3683784886"/>
                    </a:ext>
                  </a:extLst>
                </a:gridCol>
                <a:gridCol w="798073">
                  <a:extLst>
                    <a:ext uri="{9D8B030D-6E8A-4147-A177-3AD203B41FA5}">
                      <a16:colId xmlns:a16="http://schemas.microsoft.com/office/drawing/2014/main" val="2432971566"/>
                    </a:ext>
                  </a:extLst>
                </a:gridCol>
                <a:gridCol w="870626">
                  <a:extLst>
                    <a:ext uri="{9D8B030D-6E8A-4147-A177-3AD203B41FA5}">
                      <a16:colId xmlns:a16="http://schemas.microsoft.com/office/drawing/2014/main" val="2944623068"/>
                    </a:ext>
                  </a:extLst>
                </a:gridCol>
                <a:gridCol w="1052006">
                  <a:extLst>
                    <a:ext uri="{9D8B030D-6E8A-4147-A177-3AD203B41FA5}">
                      <a16:colId xmlns:a16="http://schemas.microsoft.com/office/drawing/2014/main" val="1721230808"/>
                    </a:ext>
                  </a:extLst>
                </a:gridCol>
              </a:tblGrid>
              <a:tr h="266872"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Persoonskenmerken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Sport 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Levensstijl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Sociale cohesie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Sportvelden</a:t>
                      </a:r>
                    </a:p>
                  </a:txBody>
                  <a:tcPr marL="34255" marR="34255" marT="17128" marB="17128"/>
                </a:tc>
                <a:extLst>
                  <a:ext uri="{0D108BD9-81ED-4DB2-BD59-A6C34878D82A}">
                    <a16:rowId xmlns:a16="http://schemas.microsoft.com/office/drawing/2014/main" val="4232790713"/>
                  </a:ext>
                </a:extLst>
              </a:tr>
              <a:tr h="834750">
                <a:tc>
                  <a:txBody>
                    <a:bodyPr/>
                    <a:lstStyle/>
                    <a:p>
                      <a:r>
                        <a:rPr lang="nl-NL" sz="600"/>
                        <a:t>Deelnemer 1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Man</a:t>
                      </a:r>
                    </a:p>
                    <a:p>
                      <a:r>
                        <a:rPr lang="nl-NL" sz="600"/>
                        <a:t>30 jaar</a:t>
                      </a:r>
                    </a:p>
                    <a:p>
                      <a:r>
                        <a:rPr lang="nl-NL" sz="600"/>
                        <a:t>3 kinderen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Voetbal</a:t>
                      </a:r>
                    </a:p>
                    <a:p>
                      <a:r>
                        <a:rPr lang="nl-NL" sz="600"/>
                        <a:t>2x per week</a:t>
                      </a:r>
                    </a:p>
                    <a:p>
                      <a:r>
                        <a:rPr lang="nl-NL" sz="600"/>
                        <a:t>Belangrijk om vrienden te maken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Gezonde voeding</a:t>
                      </a:r>
                      <a:r>
                        <a:rPr lang="nl-NL" sz="600" baseline="0"/>
                        <a:t> heel belangrijk</a:t>
                      </a:r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Ken</a:t>
                      </a:r>
                      <a:r>
                        <a:rPr lang="nl-NL" sz="600" baseline="0"/>
                        <a:t>t veel mensen in de buurt. </a:t>
                      </a:r>
                    </a:p>
                    <a:p>
                      <a:r>
                        <a:rPr lang="nl-NL" sz="600" baseline="0"/>
                        <a:t>Gaat naar ongeveer 10 buurbijeenkomsten per jaar.</a:t>
                      </a:r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Faciliteiten ontbreken. Geen kantine.</a:t>
                      </a:r>
                      <a:r>
                        <a:rPr lang="nl-NL" sz="600" baseline="0"/>
                        <a:t> </a:t>
                      </a:r>
                      <a:endParaRPr lang="nl-NL" sz="600"/>
                    </a:p>
                    <a:p>
                      <a:r>
                        <a:rPr lang="nl-NL" sz="600"/>
                        <a:t>Zou graag vaker met vrienden gaan ballen. Veld nu vaak niet open.</a:t>
                      </a:r>
                    </a:p>
                  </a:txBody>
                  <a:tcPr marL="34255" marR="34255" marT="17128" marB="17128"/>
                </a:tc>
                <a:extLst>
                  <a:ext uri="{0D108BD9-81ED-4DB2-BD59-A6C34878D82A}">
                    <a16:rowId xmlns:a16="http://schemas.microsoft.com/office/drawing/2014/main" val="3843815519"/>
                  </a:ext>
                </a:extLst>
              </a:tr>
              <a:tr h="1175477">
                <a:tc>
                  <a:txBody>
                    <a:bodyPr/>
                    <a:lstStyle/>
                    <a:p>
                      <a:r>
                        <a:rPr lang="nl-NL" sz="600"/>
                        <a:t>Citaten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“Ik ga graag voetballen. Hier maak ik vrienden en leer ik</a:t>
                      </a:r>
                      <a:r>
                        <a:rPr lang="nl-NL" sz="600" baseline="0"/>
                        <a:t> nieuwe mensen kennen.” </a:t>
                      </a:r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“Ik hou</a:t>
                      </a:r>
                      <a:r>
                        <a:rPr lang="nl-NL" sz="600" baseline="0"/>
                        <a:t> me streng aan het dieet dat ik volg om genoeg binnen te krijgen om goed te kunnen sporten.” </a:t>
                      </a:r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“In</a:t>
                      </a:r>
                      <a:r>
                        <a:rPr lang="nl-NL" sz="600" baseline="0"/>
                        <a:t> onze wijk worden veel activiteiten georganiseerd. Ik ga er graag heen. We krijgen weinig ondersteuning vanuit de gemeente.”</a:t>
                      </a:r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r>
                        <a:rPr lang="nl-NL" sz="600"/>
                        <a:t>“Doordat er geen kantine is </a:t>
                      </a:r>
                      <a:r>
                        <a:rPr lang="nl-NL" sz="600" baseline="0"/>
                        <a:t>gaat iedereen na de wedstrijd gelijk naar huis. Dat is jammer.”</a:t>
                      </a:r>
                      <a:endParaRPr lang="nl-NL" sz="600"/>
                    </a:p>
                  </a:txBody>
                  <a:tcPr marL="34255" marR="34255" marT="17128" marB="17128"/>
                </a:tc>
                <a:extLst>
                  <a:ext uri="{0D108BD9-81ED-4DB2-BD59-A6C34878D82A}">
                    <a16:rowId xmlns:a16="http://schemas.microsoft.com/office/drawing/2014/main" val="800877608"/>
                  </a:ext>
                </a:extLst>
              </a:tr>
              <a:tr h="266872">
                <a:tc>
                  <a:txBody>
                    <a:bodyPr/>
                    <a:lstStyle/>
                    <a:p>
                      <a:r>
                        <a:rPr lang="nl-NL" sz="600"/>
                        <a:t>Deelnemer 2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extLst>
                  <a:ext uri="{0D108BD9-81ED-4DB2-BD59-A6C34878D82A}">
                    <a16:rowId xmlns:a16="http://schemas.microsoft.com/office/drawing/2014/main" val="3929320305"/>
                  </a:ext>
                </a:extLst>
              </a:tr>
              <a:tr h="161084">
                <a:tc>
                  <a:txBody>
                    <a:bodyPr/>
                    <a:lstStyle/>
                    <a:p>
                      <a:r>
                        <a:rPr lang="nl-NL" sz="600"/>
                        <a:t>Citaten</a:t>
                      </a:r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tc>
                  <a:txBody>
                    <a:bodyPr/>
                    <a:lstStyle/>
                    <a:p>
                      <a:endParaRPr lang="nl-NL" sz="600"/>
                    </a:p>
                  </a:txBody>
                  <a:tcPr marL="34255" marR="34255" marT="17128" marB="17128"/>
                </a:tc>
                <a:extLst>
                  <a:ext uri="{0D108BD9-81ED-4DB2-BD59-A6C34878D82A}">
                    <a16:rowId xmlns:a16="http://schemas.microsoft.com/office/drawing/2014/main" val="3832515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7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FC0F8-CD76-49F2-A2D9-9AECBC8ED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1135384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Belangrijk</a:t>
            </a: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bij</a:t>
            </a: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het </a:t>
            </a:r>
            <a:r>
              <a:rPr lang="en-US" sz="4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analyseren</a:t>
            </a:r>
            <a:endParaRPr lang="en-US" sz="4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Tijdelijke aanduiding voor inhoud 3">
            <a:extLst>
              <a:ext uri="{FF2B5EF4-FFF2-40B4-BE49-F238E27FC236}">
                <a16:creationId xmlns:a16="http://schemas.microsoft.com/office/drawing/2014/main" id="{47C9A92D-BF59-429B-B975-937C3352D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1730872"/>
            <a:ext cx="5536001" cy="3321600"/>
          </a:xfrm>
          <a:prstGeom prst="rect">
            <a:avLst/>
          </a:prstGeom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id="{1BC26AC8-5EFF-477B-B390-AFA2D4A23FF9}"/>
              </a:ext>
            </a:extLst>
          </p:cNvPr>
          <p:cNvSpPr txBox="1">
            <a:spLocks/>
          </p:cNvSpPr>
          <p:nvPr/>
        </p:nvSpPr>
        <p:spPr>
          <a:xfrm>
            <a:off x="1381643" y="3956651"/>
            <a:ext cx="4036334" cy="10958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/>
              <a:t>OBJECTIEF!!!</a:t>
            </a:r>
          </a:p>
        </p:txBody>
      </p:sp>
    </p:spTree>
    <p:extLst>
      <p:ext uri="{BB962C8B-B14F-4D97-AF65-F5344CB8AC3E}">
        <p14:creationId xmlns:p14="http://schemas.microsoft.com/office/powerpoint/2010/main" val="328326676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FF143-0ABB-4CFF-A5DD-2BA0E6EC9068}">
  <ds:schemaRefs>
    <ds:schemaRef ds:uri="http://purl.org/dc/dcmitype/"/>
    <ds:schemaRef ds:uri="34354c1b-6b8c-435b-ad50-990538c19557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47a28104-336f-447d-946e-e305ac2bcd47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73ECB09-CDA6-4AC4-AF32-15CC7138356F}"/>
</file>

<file path=customXml/itemProps3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504</Words>
  <Application>Microsoft Office PowerPoint</Application>
  <PresentationFormat>Breedbeeld</PresentationFormat>
  <Paragraphs>85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Hebben jullie methodes gekozen voor je onderzoek?</vt:lpstr>
      <vt:lpstr>Topiclijst</vt:lpstr>
      <vt:lpstr>Waarom analyseren van data?</vt:lpstr>
      <vt:lpstr>Aanpak interview</vt:lpstr>
      <vt:lpstr>Interview</vt:lpstr>
      <vt:lpstr>PowerPoint-presentatie</vt:lpstr>
      <vt:lpstr>Enquête maken</vt:lpstr>
      <vt:lpstr>Enquête</vt:lpstr>
      <vt:lpstr>Belangrijk bij het analyseren</vt:lpstr>
      <vt:lpstr>Interpretatie komt pas later</vt:lpstr>
      <vt:lpstr>Aan de slag!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2</cp:revision>
  <dcterms:created xsi:type="dcterms:W3CDTF">2021-07-07T07:37:45Z</dcterms:created>
  <dcterms:modified xsi:type="dcterms:W3CDTF">2022-10-18T11:27:07Z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