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9" r:id="rId5"/>
    <p:sldId id="281" r:id="rId6"/>
    <p:sldId id="285" r:id="rId7"/>
    <p:sldId id="258" r:id="rId8"/>
    <p:sldId id="266" r:id="rId9"/>
    <p:sldId id="286" r:id="rId10"/>
    <p:sldId id="282" r:id="rId11"/>
    <p:sldId id="270" r:id="rId12"/>
    <p:sldId id="284" r:id="rId13"/>
    <p:sldId id="275" r:id="rId14"/>
    <p:sldId id="287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3E57F5C6-9EE3-4045-8671-15254152808D}"/>
    <pc:docChg chg="undo custSel addSld delSld modSld">
      <pc:chgData name="Thomas Noordeloos" userId="df9f46e9-7760-4f6a-814f-9e8180d7b46a" providerId="ADAL" clId="{3E57F5C6-9EE3-4045-8671-15254152808D}" dt="2022-10-18T11:27:07.709" v="11" actId="1076"/>
      <pc:docMkLst>
        <pc:docMk/>
      </pc:docMkLst>
      <pc:sldChg chg="del">
        <pc:chgData name="Thomas Noordeloos" userId="df9f46e9-7760-4f6a-814f-9e8180d7b46a" providerId="ADAL" clId="{3E57F5C6-9EE3-4045-8671-15254152808D}" dt="2022-10-18T11:26:08.239" v="0" actId="47"/>
        <pc:sldMkLst>
          <pc:docMk/>
          <pc:sldMk cId="1914404811" sldId="256"/>
        </pc:sldMkLst>
      </pc:sldChg>
      <pc:sldChg chg="add del">
        <pc:chgData name="Thomas Noordeloos" userId="df9f46e9-7760-4f6a-814f-9e8180d7b46a" providerId="ADAL" clId="{3E57F5C6-9EE3-4045-8671-15254152808D}" dt="2022-10-18T11:26:38.989" v="8" actId="47"/>
        <pc:sldMkLst>
          <pc:docMk/>
          <pc:sldMk cId="1828350727" sldId="275"/>
        </pc:sldMkLst>
      </pc:sldChg>
      <pc:sldChg chg="del">
        <pc:chgData name="Thomas Noordeloos" userId="df9f46e9-7760-4f6a-814f-9e8180d7b46a" providerId="ADAL" clId="{3E57F5C6-9EE3-4045-8671-15254152808D}" dt="2022-10-18T11:26:13.131" v="1" actId="47"/>
        <pc:sldMkLst>
          <pc:docMk/>
          <pc:sldMk cId="4061400254" sldId="277"/>
        </pc:sldMkLst>
      </pc:sldChg>
      <pc:sldChg chg="del">
        <pc:chgData name="Thomas Noordeloos" userId="df9f46e9-7760-4f6a-814f-9e8180d7b46a" providerId="ADAL" clId="{3E57F5C6-9EE3-4045-8671-15254152808D}" dt="2022-10-18T11:26:14.703" v="2" actId="47"/>
        <pc:sldMkLst>
          <pc:docMk/>
          <pc:sldMk cId="4118769519" sldId="278"/>
        </pc:sldMkLst>
      </pc:sldChg>
      <pc:sldChg chg="del">
        <pc:chgData name="Thomas Noordeloos" userId="df9f46e9-7760-4f6a-814f-9e8180d7b46a" providerId="ADAL" clId="{3E57F5C6-9EE3-4045-8671-15254152808D}" dt="2022-10-18T11:26:22.242" v="6" actId="47"/>
        <pc:sldMkLst>
          <pc:docMk/>
          <pc:sldMk cId="2449287222" sldId="280"/>
        </pc:sldMkLst>
      </pc:sldChg>
      <pc:sldChg chg="delSp modSp mod">
        <pc:chgData name="Thomas Noordeloos" userId="df9f46e9-7760-4f6a-814f-9e8180d7b46a" providerId="ADAL" clId="{3E57F5C6-9EE3-4045-8671-15254152808D}" dt="2022-10-18T11:27:07.709" v="11" actId="1076"/>
        <pc:sldMkLst>
          <pc:docMk/>
          <pc:sldMk cId="4029213663" sldId="287"/>
        </pc:sldMkLst>
        <pc:spChg chg="mod">
          <ac:chgData name="Thomas Noordeloos" userId="df9f46e9-7760-4f6a-814f-9e8180d7b46a" providerId="ADAL" clId="{3E57F5C6-9EE3-4045-8671-15254152808D}" dt="2022-10-18T11:27:07.709" v="11" actId="1076"/>
          <ac:spMkLst>
            <pc:docMk/>
            <pc:sldMk cId="4029213663" sldId="287"/>
            <ac:spMk id="2" creationId="{3B7ED47B-7D7D-4368-AC33-CDF12E09994A}"/>
          </ac:spMkLst>
        </pc:spChg>
        <pc:graphicFrameChg chg="del">
          <ac:chgData name="Thomas Noordeloos" userId="df9f46e9-7760-4f6a-814f-9e8180d7b46a" providerId="ADAL" clId="{3E57F5C6-9EE3-4045-8671-15254152808D}" dt="2022-10-18T11:26:59.208" v="10" actId="478"/>
          <ac:graphicFrameMkLst>
            <pc:docMk/>
            <pc:sldMk cId="4029213663" sldId="287"/>
            <ac:graphicFrameMk id="3" creationId="{EAD3F81C-539E-4F1F-B31A-7A960092FB4A}"/>
          </ac:graphicFrameMkLst>
        </pc:graphicFrameChg>
      </pc:sldChg>
      <pc:sldChg chg="del">
        <pc:chgData name="Thomas Noordeloos" userId="df9f46e9-7760-4f6a-814f-9e8180d7b46a" providerId="ADAL" clId="{3E57F5C6-9EE3-4045-8671-15254152808D}" dt="2022-10-18T11:26:21.029" v="5" actId="47"/>
        <pc:sldMkLst>
          <pc:docMk/>
          <pc:sldMk cId="4061606046" sldId="288"/>
        </pc:sldMkLst>
      </pc:sldChg>
      <pc:sldChg chg="del">
        <pc:chgData name="Thomas Noordeloos" userId="df9f46e9-7760-4f6a-814f-9e8180d7b46a" providerId="ADAL" clId="{3E57F5C6-9EE3-4045-8671-15254152808D}" dt="2022-10-18T11:26:18.320" v="3" actId="47"/>
        <pc:sldMkLst>
          <pc:docMk/>
          <pc:sldMk cId="3803950870" sldId="289"/>
        </pc:sldMkLst>
      </pc:sldChg>
      <pc:sldChg chg="del">
        <pc:chgData name="Thomas Noordeloos" userId="df9f46e9-7760-4f6a-814f-9e8180d7b46a" providerId="ADAL" clId="{3E57F5C6-9EE3-4045-8671-15254152808D}" dt="2022-10-18T11:26:18.889" v="4" actId="47"/>
        <pc:sldMkLst>
          <pc:docMk/>
          <pc:sldMk cId="2368951407" sldId="29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C4FC54-2EE8-42E5-856A-644D1C9E1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methodes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gekozen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je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onderzoek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grpSp>
        <p:nvGrpSpPr>
          <p:cNvPr id="3077" name="Group 7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8" name="Rectangle 7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Rectangle 7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Betere communicatie nodig om misverstanden over bijzonder beheer te  voorkomen | mrt | AFM">
            <a:extLst>
              <a:ext uri="{FF2B5EF4-FFF2-40B4-BE49-F238E27FC236}">
                <a16:creationId xmlns:a16="http://schemas.microsoft.com/office/drawing/2014/main" id="{B910671A-DFDE-41FE-A381-F97297CF6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2015623"/>
            <a:ext cx="5536001" cy="27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5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D4373E-5E0B-4C87-908D-13F61E3B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Interpretatie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komt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pas later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44888109-F74C-43D4-9642-F62B3CCCE99E}"/>
              </a:ext>
            </a:extLst>
          </p:cNvPr>
          <p:cNvSpPr txBox="1">
            <a:spLocks/>
          </p:cNvSpPr>
          <p:nvPr/>
        </p:nvSpPr>
        <p:spPr>
          <a:xfrm>
            <a:off x="1279363" y="2950704"/>
            <a:ext cx="6635080" cy="33930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Eerst analyseren, pas later interpreteren in de vorm van een advies.</a:t>
            </a:r>
          </a:p>
          <a:p>
            <a:r>
              <a:rPr lang="nl-NL"/>
              <a:t>Vb: Meerdere personen geven aan dat de faciliteiten op de sportvelden onvoldoende zijn.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/>
              <a:t>Later in het LA4 advies: Gemeente doet er goed aan om…….. </a:t>
            </a:r>
          </a:p>
        </p:txBody>
      </p:sp>
    </p:spTree>
    <p:extLst>
      <p:ext uri="{BB962C8B-B14F-4D97-AF65-F5344CB8AC3E}">
        <p14:creationId xmlns:p14="http://schemas.microsoft.com/office/powerpoint/2010/main" val="182835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7ED47B-7D7D-4368-AC33-CDF12E099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769" y="2766218"/>
            <a:ext cx="3892461" cy="1325563"/>
          </a:xfrm>
        </p:spPr>
        <p:txBody>
          <a:bodyPr>
            <a:normAutofit/>
          </a:bodyPr>
          <a:lstStyle/>
          <a:p>
            <a:r>
              <a:rPr lang="nl-NL" sz="4800" b="1" dirty="0"/>
              <a:t>Aan de slag!</a:t>
            </a:r>
          </a:p>
        </p:txBody>
      </p:sp>
    </p:spTree>
    <p:extLst>
      <p:ext uri="{BB962C8B-B14F-4D97-AF65-F5344CB8AC3E}">
        <p14:creationId xmlns:p14="http://schemas.microsoft.com/office/powerpoint/2010/main" val="40292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7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9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9CB132-DA47-4E55-90BC-1C66EBFF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Topiclijst</a:t>
            </a:r>
          </a:p>
        </p:txBody>
      </p:sp>
      <p:cxnSp>
        <p:nvCxnSpPr>
          <p:cNvPr id="43" name="Straight Connector 11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3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mberscript voor het foutloos uitwerken van uw interviews | AVT">
            <a:extLst>
              <a:ext uri="{FF2B5EF4-FFF2-40B4-BE49-F238E27FC236}">
                <a16:creationId xmlns:a16="http://schemas.microsoft.com/office/drawing/2014/main" id="{55485513-3EBA-4739-B0C6-CB489A0FAE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2" r="18727"/>
          <a:stretch/>
        </p:blipFill>
        <p:spPr bwMode="auto">
          <a:xfrm>
            <a:off x="8282530" y="2983583"/>
            <a:ext cx="3521413" cy="253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5FAE7486-8753-4862-9A3C-A21EF87BB69E}"/>
              </a:ext>
            </a:extLst>
          </p:cNvPr>
          <p:cNvSpPr txBox="1"/>
          <p:nvPr/>
        </p:nvSpPr>
        <p:spPr>
          <a:xfrm>
            <a:off x="914872" y="4476385"/>
            <a:ext cx="65527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sz="2400"/>
              <a:t>Een topiclijst is een lijst met thema’s/onderwerpen die in het interview minimaal ter sprake moeten komen.</a:t>
            </a:r>
          </a:p>
        </p:txBody>
      </p:sp>
      <p:sp>
        <p:nvSpPr>
          <p:cNvPr id="45" name="Tijdelijke aanduiding voor inhoud 2">
            <a:extLst>
              <a:ext uri="{FF2B5EF4-FFF2-40B4-BE49-F238E27FC236}">
                <a16:creationId xmlns:a16="http://schemas.microsoft.com/office/drawing/2014/main" id="{02ECB1DB-02E8-46AF-AE82-A1858A3F42DB}"/>
              </a:ext>
            </a:extLst>
          </p:cNvPr>
          <p:cNvSpPr txBox="1">
            <a:spLocks/>
          </p:cNvSpPr>
          <p:nvPr/>
        </p:nvSpPr>
        <p:spPr>
          <a:xfrm>
            <a:off x="832520" y="3421488"/>
            <a:ext cx="6635080" cy="8309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Wat is een topiclijst?</a:t>
            </a:r>
          </a:p>
          <a:p>
            <a:endParaRPr lang="nl-NL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ABA2B895-D6EF-4151-A1BB-902887CD4D9C}"/>
              </a:ext>
            </a:extLst>
          </p:cNvPr>
          <p:cNvSpPr txBox="1"/>
          <p:nvPr/>
        </p:nvSpPr>
        <p:spPr>
          <a:xfrm>
            <a:off x="4265848" y="1631048"/>
            <a:ext cx="3657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err="1">
                <a:solidFill>
                  <a:schemeClr val="bg1"/>
                </a:solidFill>
              </a:rPr>
              <a:t>Kwalitatief</a:t>
            </a:r>
            <a:r>
              <a:rPr lang="en-US" sz="1800" b="1">
                <a:solidFill>
                  <a:schemeClr val="bg1"/>
                </a:solidFill>
              </a:rPr>
              <a:t> </a:t>
            </a:r>
            <a:r>
              <a:rPr lang="en-US" sz="1800" b="1" err="1">
                <a:solidFill>
                  <a:schemeClr val="bg1"/>
                </a:solidFill>
              </a:rPr>
              <a:t>onderzoek</a:t>
            </a:r>
            <a:r>
              <a:rPr lang="en-US" sz="1800" b="1">
                <a:solidFill>
                  <a:schemeClr val="bg1"/>
                </a:solidFill>
              </a:rPr>
              <a:t> - interview</a:t>
            </a:r>
            <a:r>
              <a:rPr lang="en-US" sz="1800" b="1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2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ED8E8-64C5-4ED1-B3F9-B0D176F6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Waarom analyseren van data?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2C0450-AE0D-45E8-839F-833DF5D218A1}"/>
              </a:ext>
            </a:extLst>
          </p:cNvPr>
          <p:cNvSpPr txBox="1">
            <a:spLocks/>
          </p:cNvSpPr>
          <p:nvPr/>
        </p:nvSpPr>
        <p:spPr>
          <a:xfrm>
            <a:off x="1535828" y="2463301"/>
            <a:ext cx="9520861" cy="27363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Heel veel informatie uit het onderzoek gehaald.</a:t>
            </a:r>
          </a:p>
          <a:p>
            <a:r>
              <a:rPr lang="nl-NL"/>
              <a:t>Structureren om tot inzichten te kunnen komen.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21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Aanpak interview</a:t>
            </a:r>
            <a:endParaRPr lang="en-US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F1E16F7-3BB8-4832-ACAB-E36D105ED4CE}"/>
              </a:ext>
            </a:extLst>
          </p:cNvPr>
          <p:cNvSpPr txBox="1">
            <a:spLocks/>
          </p:cNvSpPr>
          <p:nvPr/>
        </p:nvSpPr>
        <p:spPr>
          <a:xfrm>
            <a:off x="5166796" y="1304764"/>
            <a:ext cx="6768752" cy="42484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/>
              <a:t>Verzamel besproken thema`s/items/topics</a:t>
            </a:r>
          </a:p>
          <a:p>
            <a:endParaRPr lang="nl-NL" sz="2400"/>
          </a:p>
          <a:p>
            <a:r>
              <a:rPr lang="nl-NL" sz="2400"/>
              <a:t>Maak een schema met in de kolommen de onderwerpen die in het interview het meest aan bod zijn gekomen</a:t>
            </a:r>
          </a:p>
          <a:p>
            <a:endParaRPr lang="nl-NL" sz="2400"/>
          </a:p>
          <a:p>
            <a:r>
              <a:rPr lang="nl-NL" sz="2400"/>
              <a:t>In de rijen deelnemers</a:t>
            </a:r>
          </a:p>
          <a:p>
            <a:endParaRPr lang="nl-NL" sz="2400"/>
          </a:p>
          <a:p>
            <a:r>
              <a:rPr lang="nl-NL" sz="2400"/>
              <a:t>Onder de deelnemer belangrijke citaten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C16B0-F7DC-41FF-9BFE-863A95ED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Interview</a:t>
            </a:r>
          </a:p>
        </p:txBody>
      </p:sp>
      <p:sp>
        <p:nvSpPr>
          <p:cNvPr id="51" name="Freeform: Shape 45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CA01D28-C6B1-403E-A1CC-EC0D7AAB4947}"/>
              </a:ext>
            </a:extLst>
          </p:cNvPr>
          <p:cNvSpPr txBox="1"/>
          <p:nvPr/>
        </p:nvSpPr>
        <p:spPr>
          <a:xfrm>
            <a:off x="1653363" y="2176272"/>
            <a:ext cx="9367204" cy="404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Nogmaals beluisteren.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Tip: verdeel de interviews onder de groepsleden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Aantekeningen maken/bekijken.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Belangrijke elementen eruit halen.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Lijkt op samenvatten.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42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2062F92-DCC1-41B5-A46A-C28A2D9C8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05132"/>
              </p:ext>
            </p:extLst>
          </p:nvPr>
        </p:nvGraphicFramePr>
        <p:xfrm>
          <a:off x="671120" y="1092200"/>
          <a:ext cx="10026054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794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1182848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1406597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1777839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1939461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2343515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Persoonskenmerken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Levensstijl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Sociale cohesie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Sportvelden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Man</a:t>
                      </a:r>
                    </a:p>
                    <a:p>
                      <a:r>
                        <a:rPr lang="nl-NL" sz="1600"/>
                        <a:t>30 jaar</a:t>
                      </a:r>
                    </a:p>
                    <a:p>
                      <a:r>
                        <a:rPr lang="nl-NL" sz="1600"/>
                        <a:t>3 kinderen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Voetbal</a:t>
                      </a:r>
                    </a:p>
                    <a:p>
                      <a:r>
                        <a:rPr lang="nl-NL" sz="1600"/>
                        <a:t>2x per week</a:t>
                      </a:r>
                    </a:p>
                    <a:p>
                      <a:r>
                        <a:rPr lang="nl-NL" sz="1600"/>
                        <a:t>Belangrijk om vrienden te maken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Gezonde voeding</a:t>
                      </a:r>
                      <a:r>
                        <a:rPr lang="nl-NL" sz="1600" baseline="0"/>
                        <a:t> heel belangrijk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Ken</a:t>
                      </a:r>
                      <a:r>
                        <a:rPr lang="nl-NL" sz="1600" baseline="0"/>
                        <a:t>t veel mensen in de buurt. </a:t>
                      </a:r>
                    </a:p>
                    <a:p>
                      <a:r>
                        <a:rPr lang="nl-NL" sz="1600" baseline="0"/>
                        <a:t>Gaat naar ongeveer 10 buurbijeenkomsten per jaar.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Faciliteiten ontbreken. Geen kantine.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  <a:p>
                      <a:r>
                        <a:rPr lang="nl-NL" sz="1600"/>
                        <a:t>Zou graag vaker met vrienden gaan ballen. Veld nu vaak niet open.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ga graag voetballen. Hier maak ik vrienden en leer ik</a:t>
                      </a:r>
                      <a:r>
                        <a:rPr lang="nl-NL" sz="1600" baseline="0"/>
                        <a:t> nieuwe mensen kennen.”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hou</a:t>
                      </a:r>
                      <a:r>
                        <a:rPr lang="nl-NL" sz="1600" baseline="0"/>
                        <a:t> me streng aan het dieet dat ik volg om genoeg binnen te krijgen om goed te kunnen sporten.”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“In</a:t>
                      </a:r>
                      <a:r>
                        <a:rPr lang="nl-NL" sz="1600" baseline="0"/>
                        <a:t> onze wijk worden veel activiteiten georganiseerd. Ik ga er graag heen. We krijgen weinig ondersteuning vanuit de gemeente.”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“Doordat er geen kantine is </a:t>
                      </a:r>
                      <a:r>
                        <a:rPr lang="nl-NL" sz="1600" baseline="0"/>
                        <a:t>gaat iedereen na de wedstrijd gelijk naar huis. Dat is jammer.”</a:t>
                      </a:r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95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ooraankondiging | Morgen mini-enquête corona, doe mee! - Bouwend Nederland">
            <a:extLst>
              <a:ext uri="{FF2B5EF4-FFF2-40B4-BE49-F238E27FC236}">
                <a16:creationId xmlns:a16="http://schemas.microsoft.com/office/drawing/2014/main" id="{D53192B1-9D7E-4C8A-BC45-C0A05AE87E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 r="8725" b="14773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ectangle 70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D25860-E01C-411D-AA0A-EB8DE039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Enquête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0358D7-C3F6-40F6-A0D5-1AF427458607}"/>
              </a:ext>
            </a:extLst>
          </p:cNvPr>
          <p:cNvSpPr txBox="1">
            <a:spLocks/>
          </p:cNvSpPr>
          <p:nvPr/>
        </p:nvSpPr>
        <p:spPr>
          <a:xfrm>
            <a:off x="594109" y="2121763"/>
            <a:ext cx="6620505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Hoe </a:t>
            </a:r>
            <a:r>
              <a:rPr lang="en-US" sz="2400" err="1"/>
              <a:t>maak</a:t>
            </a:r>
            <a:r>
              <a:rPr lang="en-US" sz="2400"/>
              <a:t> je </a:t>
            </a:r>
            <a:r>
              <a:rPr lang="en-US" sz="2400" err="1"/>
              <a:t>een</a:t>
            </a:r>
            <a:r>
              <a:rPr lang="en-US" sz="2400"/>
              <a:t> </a:t>
            </a:r>
            <a:r>
              <a:rPr lang="en-US" sz="2400" err="1"/>
              <a:t>goede</a:t>
            </a:r>
            <a:r>
              <a:rPr lang="en-US" sz="2400"/>
              <a:t> </a:t>
            </a:r>
            <a:r>
              <a:rPr lang="en-US" sz="2400" err="1"/>
              <a:t>enquête</a:t>
            </a:r>
            <a:r>
              <a:rPr lang="en-US" sz="2400"/>
              <a:t>?</a:t>
            </a:r>
          </a:p>
          <a:p>
            <a:endParaRPr lang="en-US" sz="2400"/>
          </a:p>
          <a:p>
            <a:r>
              <a:rPr lang="en-US" sz="2400" err="1"/>
              <a:t>Bekijk</a:t>
            </a:r>
            <a:r>
              <a:rPr lang="en-US" sz="2400"/>
              <a:t> de </a:t>
            </a:r>
            <a:r>
              <a:rPr lang="en-US" sz="2400" err="1"/>
              <a:t>bronnen</a:t>
            </a:r>
            <a:r>
              <a:rPr lang="en-US" sz="2400"/>
              <a:t> in de Wiki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A71DBB8-02C5-40AF-BE77-FE9FF9F7295A}"/>
              </a:ext>
            </a:extLst>
          </p:cNvPr>
          <p:cNvSpPr txBox="1"/>
          <p:nvPr/>
        </p:nvSpPr>
        <p:spPr>
          <a:xfrm>
            <a:off x="4135448" y="387335"/>
            <a:ext cx="3657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err="1"/>
              <a:t>Kwantitatief</a:t>
            </a:r>
            <a:r>
              <a:rPr lang="en-US" sz="1800" b="1"/>
              <a:t> </a:t>
            </a:r>
            <a:r>
              <a:rPr lang="en-US" sz="1800" b="1" err="1"/>
              <a:t>onderzoek</a:t>
            </a:r>
            <a:r>
              <a:rPr lang="en-US" sz="1800" b="1"/>
              <a:t> - </a:t>
            </a:r>
            <a:r>
              <a:rPr lang="en-US" sz="1800" b="1" err="1"/>
              <a:t>enquête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58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E238E-C2D7-4453-A18B-B039DCC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err="1"/>
              <a:t>Enquête</a:t>
            </a:r>
            <a:endParaRPr lang="en-US" sz="31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Veel vraagtekens op een zwarte achtergrond">
            <a:extLst>
              <a:ext uri="{FF2B5EF4-FFF2-40B4-BE49-F238E27FC236}">
                <a16:creationId xmlns:a16="http://schemas.microsoft.com/office/drawing/2014/main" id="{E0E477B6-84A3-4D45-99DA-994463EBFA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98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A922C75D-09E4-4F35-978C-B37FA62D4FE4}"/>
              </a:ext>
            </a:extLst>
          </p:cNvPr>
          <p:cNvSpPr txBox="1">
            <a:spLocks/>
          </p:cNvSpPr>
          <p:nvPr/>
        </p:nvSpPr>
        <p:spPr>
          <a:xfrm>
            <a:off x="1128442" y="2040131"/>
            <a:ext cx="4881741" cy="3126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/>
              <a:t>Verzamel opgehaalde data.</a:t>
            </a:r>
          </a:p>
          <a:p>
            <a:r>
              <a:rPr lang="nl-NL" sz="2000"/>
              <a:t>Verwerk deze net als een interview in een schema. 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BB15BF8E-0536-42DD-950E-93BC11885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10740"/>
              </p:ext>
            </p:extLst>
          </p:nvPr>
        </p:nvGraphicFramePr>
        <p:xfrm>
          <a:off x="1380421" y="3365694"/>
          <a:ext cx="4797123" cy="270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436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793461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725521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798073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870626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1052006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266872"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Persoonskenmerken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 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Levensstijl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Sociale cohesie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Sportvelden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834750">
                <a:tc>
                  <a:txBody>
                    <a:bodyPr/>
                    <a:lstStyle/>
                    <a:p>
                      <a:r>
                        <a:rPr lang="nl-NL" sz="600"/>
                        <a:t>Deelnemer 1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Man</a:t>
                      </a:r>
                    </a:p>
                    <a:p>
                      <a:r>
                        <a:rPr lang="nl-NL" sz="600"/>
                        <a:t>30 jaar</a:t>
                      </a:r>
                    </a:p>
                    <a:p>
                      <a:r>
                        <a:rPr lang="nl-NL" sz="600"/>
                        <a:t>3 kinderen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Voetbal</a:t>
                      </a:r>
                    </a:p>
                    <a:p>
                      <a:r>
                        <a:rPr lang="nl-NL" sz="600"/>
                        <a:t>2x per week</a:t>
                      </a:r>
                    </a:p>
                    <a:p>
                      <a:r>
                        <a:rPr lang="nl-NL" sz="600"/>
                        <a:t>Belangrijk om vrienden te maken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Gezonde voeding</a:t>
                      </a:r>
                      <a:r>
                        <a:rPr lang="nl-NL" sz="600" baseline="0"/>
                        <a:t> heel belangrijk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Ken</a:t>
                      </a:r>
                      <a:r>
                        <a:rPr lang="nl-NL" sz="600" baseline="0"/>
                        <a:t>t veel mensen in de buurt. </a:t>
                      </a:r>
                    </a:p>
                    <a:p>
                      <a:r>
                        <a:rPr lang="nl-NL" sz="600" baseline="0"/>
                        <a:t>Gaat naar ongeveer 10 buurbijeenkomsten per jaar.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Faciliteiten ontbreken. Geen kantine.</a:t>
                      </a:r>
                      <a:r>
                        <a:rPr lang="nl-NL" sz="600" baseline="0"/>
                        <a:t> </a:t>
                      </a:r>
                      <a:endParaRPr lang="nl-NL" sz="600"/>
                    </a:p>
                    <a:p>
                      <a:r>
                        <a:rPr lang="nl-NL" sz="600"/>
                        <a:t>Zou graag vaker met vrienden gaan ballen. Veld nu vaak niet open.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1175477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ga graag voetballen. Hier maak ik vrienden en leer ik</a:t>
                      </a:r>
                      <a:r>
                        <a:rPr lang="nl-NL" sz="600" baseline="0"/>
                        <a:t> nieuwe mensen kennen.”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hou</a:t>
                      </a:r>
                      <a:r>
                        <a:rPr lang="nl-NL" sz="600" baseline="0"/>
                        <a:t> me streng aan het dieet dat ik volg om genoeg binnen te krijgen om goed te kunnen sporten.”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“In</a:t>
                      </a:r>
                      <a:r>
                        <a:rPr lang="nl-NL" sz="600" baseline="0"/>
                        <a:t> onze wijk worden veel activiteiten georganiseerd. Ik ga er graag heen. We krijgen weinig ondersteuning vanuit de gemeente.”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“Doordat er geen kantine is </a:t>
                      </a:r>
                      <a:r>
                        <a:rPr lang="nl-NL" sz="600" baseline="0"/>
                        <a:t>gaat iedereen na de wedstrijd gelijk naar huis. Dat is jammer.”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266872">
                <a:tc>
                  <a:txBody>
                    <a:bodyPr/>
                    <a:lstStyle/>
                    <a:p>
                      <a:r>
                        <a:rPr lang="nl-NL" sz="600"/>
                        <a:t>Deelnemer 2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161084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7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FC0F8-CD76-49F2-A2D9-9AECBC8ED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1135384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Belangrijk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bij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het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analyseren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Tijdelijke aanduiding voor inhoud 3">
            <a:extLst>
              <a:ext uri="{FF2B5EF4-FFF2-40B4-BE49-F238E27FC236}">
                <a16:creationId xmlns:a16="http://schemas.microsoft.com/office/drawing/2014/main" id="{47C9A92D-BF59-429B-B975-937C3352D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1730872"/>
            <a:ext cx="5536001" cy="3321600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1BC26AC8-5EFF-477B-B390-AFA2D4A23FF9}"/>
              </a:ext>
            </a:extLst>
          </p:cNvPr>
          <p:cNvSpPr txBox="1">
            <a:spLocks/>
          </p:cNvSpPr>
          <p:nvPr/>
        </p:nvSpPr>
        <p:spPr>
          <a:xfrm>
            <a:off x="1381643" y="3956651"/>
            <a:ext cx="4036334" cy="10958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/>
              <a:t>OBJECTIEF!!!</a:t>
            </a:r>
          </a:p>
        </p:txBody>
      </p:sp>
    </p:spTree>
    <p:extLst>
      <p:ext uri="{BB962C8B-B14F-4D97-AF65-F5344CB8AC3E}">
        <p14:creationId xmlns:p14="http://schemas.microsoft.com/office/powerpoint/2010/main" val="32832667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purl.org/dc/dcmitype/"/>
    <ds:schemaRef ds:uri="34354c1b-6b8c-435b-ad50-990538c195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47a28104-336f-447d-946e-e305ac2bcd47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73ECB09-CDA6-4AC4-AF32-15CC7138356F}"/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504</Words>
  <Application>Microsoft Office PowerPoint</Application>
  <PresentationFormat>Breedbeeld</PresentationFormat>
  <Paragraphs>85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Hebben jullie methodes gekozen voor je onderzoek?</vt:lpstr>
      <vt:lpstr>Topiclijst</vt:lpstr>
      <vt:lpstr>Waarom analyseren van data?</vt:lpstr>
      <vt:lpstr>Aanpak interview</vt:lpstr>
      <vt:lpstr>Interview</vt:lpstr>
      <vt:lpstr>PowerPoint-presentatie</vt:lpstr>
      <vt:lpstr>Enquête maken</vt:lpstr>
      <vt:lpstr>Enquête</vt:lpstr>
      <vt:lpstr>Belangrijk bij het analyseren</vt:lpstr>
      <vt:lpstr>Interpretatie komt pas later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2</cp:revision>
  <dcterms:created xsi:type="dcterms:W3CDTF">2021-07-07T07:37:45Z</dcterms:created>
  <dcterms:modified xsi:type="dcterms:W3CDTF">2022-10-18T11:27:07Z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